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4" r:id="rId3"/>
    <p:sldId id="267" r:id="rId4"/>
    <p:sldId id="271" r:id="rId5"/>
    <p:sldId id="265" r:id="rId6"/>
    <p:sldId id="259" r:id="rId7"/>
    <p:sldId id="274" r:id="rId8"/>
    <p:sldId id="269" r:id="rId9"/>
    <p:sldId id="263" r:id="rId10"/>
    <p:sldId id="275" r:id="rId11"/>
    <p:sldId id="268" r:id="rId12"/>
    <p:sldId id="276" r:id="rId13"/>
    <p:sldId id="266" r:id="rId1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078" autoAdjust="0"/>
  </p:normalViewPr>
  <p:slideViewPr>
    <p:cSldViewPr snapToGrid="0">
      <p:cViewPr varScale="1">
        <p:scale>
          <a:sx n="97" d="100"/>
          <a:sy n="97" d="100"/>
        </p:scale>
        <p:origin x="11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00E5F-12AC-41EC-9CA6-56A9F9561EF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32DEE-88BD-4AB3-9189-9926C6A8F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0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Gruppens profiler: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9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Target </a:t>
            </a:r>
            <a:r>
              <a:rPr lang="sv-SE" dirty="0" err="1"/>
              <a:t>group</a:t>
            </a:r>
            <a:r>
              <a:rPr lang="sv-SE" dirty="0"/>
              <a:t>: </a:t>
            </a:r>
          </a:p>
          <a:p>
            <a:r>
              <a:rPr lang="sv-SE" dirty="0"/>
              <a:t>Animal </a:t>
            </a:r>
            <a:r>
              <a:rPr lang="sv-SE" dirty="0" err="1"/>
              <a:t>protection</a:t>
            </a:r>
            <a:r>
              <a:rPr lang="sv-SE" dirty="0"/>
              <a:t> services/</a:t>
            </a:r>
            <a:r>
              <a:rPr lang="sv-SE" dirty="0" err="1"/>
              <a:t>organizations</a:t>
            </a:r>
            <a:r>
              <a:rPr lang="sv-SE" dirty="0"/>
              <a:t>, i.e. WWF</a:t>
            </a:r>
          </a:p>
          <a:p>
            <a:r>
              <a:rPr lang="sv-SE" dirty="0" err="1"/>
              <a:t>Tourism</a:t>
            </a:r>
            <a:r>
              <a:rPr lang="sv-SE" dirty="0"/>
              <a:t> </a:t>
            </a:r>
            <a:r>
              <a:rPr lang="sv-SE" dirty="0" err="1"/>
              <a:t>industry</a:t>
            </a:r>
            <a:r>
              <a:rPr lang="sv-SE" dirty="0"/>
              <a:t>, i.e. Safari expeditions</a:t>
            </a:r>
          </a:p>
          <a:p>
            <a:r>
              <a:rPr lang="en-US" dirty="0"/>
              <a:t>IUCN =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Internationella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naturvårdsunionen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 - eller savannelefanten som det heter på svenska. Är en utrotningshotad djurart pga. Förlorade livsmiljöer och tjuvjakt för kött samt elfenben. </a:t>
            </a:r>
          </a:p>
          <a:p>
            <a:r>
              <a:rPr lang="sv-SE" dirty="0"/>
              <a:t>Grupperna som vi har valt att fokusera på har en residens i östra Sydafrika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3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1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sv-SE" dirty="0"/>
              <a:t>Vision: </a:t>
            </a:r>
            <a:r>
              <a:rPr lang="sv-SE" dirty="0" err="1"/>
              <a:t>Apply</a:t>
            </a:r>
            <a:r>
              <a:rPr lang="sv-SE" dirty="0"/>
              <a:t> real </a:t>
            </a:r>
            <a:r>
              <a:rPr lang="sv-SE" dirty="0" err="1"/>
              <a:t>time</a:t>
            </a:r>
            <a:r>
              <a:rPr lang="sv-SE" dirty="0"/>
              <a:t> data to </a:t>
            </a:r>
            <a:r>
              <a:rPr lang="sv-SE" dirty="0" err="1"/>
              <a:t>our</a:t>
            </a:r>
            <a:r>
              <a:rPr lang="sv-SE" dirty="0"/>
              <a:t> 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movement</a:t>
            </a:r>
            <a:endParaRPr lang="en-SE" dirty="0"/>
          </a:p>
          <a:p>
            <a:endParaRPr lang="sv-SE" dirty="0"/>
          </a:p>
          <a:p>
            <a:r>
              <a:rPr lang="sv-SE" dirty="0" err="1"/>
              <a:t>Easily</a:t>
            </a:r>
            <a:r>
              <a:rPr lang="sv-SE" dirty="0"/>
              <a:t> </a:t>
            </a:r>
            <a:r>
              <a:rPr lang="sv-SE" dirty="0" err="1"/>
              <a:t>scalable</a:t>
            </a:r>
            <a:r>
              <a:rPr lang="sv-SE" dirty="0"/>
              <a:t> and </a:t>
            </a:r>
            <a:r>
              <a:rPr lang="sv-SE" dirty="0" err="1"/>
              <a:t>applicable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animal species*</a:t>
            </a:r>
          </a:p>
          <a:p>
            <a:r>
              <a:rPr lang="sv-SE" dirty="0"/>
              <a:t>Or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industries</a:t>
            </a:r>
            <a:r>
              <a:rPr lang="sv-SE" dirty="0"/>
              <a:t>, </a:t>
            </a:r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Finance</a:t>
            </a:r>
            <a:r>
              <a:rPr lang="sv-SE" dirty="0"/>
              <a:t> or </a:t>
            </a: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forecasting</a:t>
            </a:r>
            <a:r>
              <a:rPr lang="sv-SE" dirty="0"/>
              <a:t> 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5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8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8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2DEE-88BD-4AB3-9189-9926C6A8F8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4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8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2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6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0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7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5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9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5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1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B64FA-DCD7-DD6C-939D-B7D1123FD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 fontScale="90000"/>
          </a:bodyPr>
          <a:lstStyle/>
          <a:p>
            <a:r>
              <a:rPr lang="sv-SE" sz="4800" dirty="0"/>
              <a:t>Fantastic elephants and where to find them</a:t>
            </a:r>
            <a:endParaRPr lang="en-SE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BAC39-DB60-0296-60B3-357EA8E40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 fontScale="62500" lnSpcReduction="20000"/>
          </a:bodyPr>
          <a:lstStyle/>
          <a:p>
            <a:r>
              <a:rPr lang="sv-SE" dirty="0"/>
              <a:t>Project Pink </a:t>
            </a:r>
            <a:r>
              <a:rPr lang="sv-SE" dirty="0" err="1"/>
              <a:t>Elephants</a:t>
            </a:r>
            <a:r>
              <a:rPr lang="sv-SE" dirty="0"/>
              <a:t> </a:t>
            </a:r>
          </a:p>
          <a:p>
            <a:r>
              <a:rPr lang="sv-SE" dirty="0"/>
              <a:t>Group 1 – </a:t>
            </a:r>
          </a:p>
          <a:p>
            <a:r>
              <a:rPr lang="sv-SE" dirty="0"/>
              <a:t>Berill Varga, Stefan Lilja &amp; Jinshu Pan</a:t>
            </a:r>
            <a:endParaRPr lang="en-SE" dirty="0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06EBBCE7-15C3-CA11-672A-1D44E4EAF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7" r="7417" b="-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8A49F256-2372-8938-7249-041DF5BDE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6" y="348179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47103A-7472-CF1A-596F-3F12B304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55" y="2260835"/>
            <a:ext cx="4391638" cy="1705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845AD-B805-A845-BD4A-0CD8CC52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E943-68BE-B89B-E676-95A5B45AC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Geographic</a:t>
            </a:r>
            <a:r>
              <a:rPr lang="sv-SE" dirty="0"/>
              <a:t> </a:t>
            </a:r>
            <a:r>
              <a:rPr lang="sv-SE" dirty="0" err="1"/>
              <a:t>plots</a:t>
            </a:r>
            <a:endParaRPr lang="sv-SE" dirty="0"/>
          </a:p>
          <a:p>
            <a:r>
              <a:rPr lang="sv-SE" dirty="0" err="1"/>
              <a:t>Time</a:t>
            </a:r>
            <a:r>
              <a:rPr lang="sv-SE" dirty="0"/>
              <a:t> and date in </a:t>
            </a:r>
            <a:r>
              <a:rPr lang="sv-SE" dirty="0" err="1"/>
              <a:t>dataset</a:t>
            </a:r>
            <a:endParaRPr lang="sv-SE" dirty="0"/>
          </a:p>
          <a:p>
            <a:pPr lvl="1"/>
            <a:r>
              <a:rPr lang="sv-SE" dirty="0" err="1"/>
              <a:t>Storage</a:t>
            </a:r>
            <a:endParaRPr lang="sv-SE" dirty="0"/>
          </a:p>
          <a:p>
            <a:pPr lvl="1"/>
            <a:r>
              <a:rPr lang="sv-SE" dirty="0" err="1"/>
              <a:t>Modelling</a:t>
            </a:r>
            <a:endParaRPr lang="sv-SE" dirty="0"/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E858E3B5-9182-64E7-914A-235A0ACCC5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F3619611-23E9-4CB0-49C4-68F6E2B2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3" y="2160016"/>
            <a:ext cx="4400550" cy="2019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07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5D16-3E40-4E04-5069-BE88E9E0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Future</a:t>
            </a:r>
            <a:r>
              <a:rPr lang="sv-SE" dirty="0"/>
              <a:t> plans &amp; Alternatives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8FF4-0D04-2967-D901-74330642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Expand</a:t>
            </a:r>
            <a:r>
              <a:rPr lang="sv-SE" dirty="0"/>
              <a:t> to </a:t>
            </a:r>
            <a:r>
              <a:rPr lang="sv-SE" dirty="0" err="1"/>
              <a:t>other</a:t>
            </a:r>
            <a:r>
              <a:rPr lang="sv-SE" dirty="0"/>
              <a:t> species</a:t>
            </a:r>
          </a:p>
          <a:p>
            <a:r>
              <a:rPr lang="sv-SE" dirty="0"/>
              <a:t>Alternatives:</a:t>
            </a:r>
          </a:p>
          <a:p>
            <a:pPr lvl="1">
              <a:lnSpc>
                <a:spcPct val="150000"/>
              </a:lnSpc>
            </a:pPr>
            <a:r>
              <a:rPr lang="sv-SE" dirty="0" err="1"/>
              <a:t>Finance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Weather</a:t>
            </a:r>
            <a:r>
              <a:rPr lang="sv-SE" dirty="0"/>
              <a:t> </a:t>
            </a:r>
            <a:r>
              <a:rPr lang="sv-SE" dirty="0" err="1"/>
              <a:t>forecast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 err="1"/>
              <a:t>Traffic</a:t>
            </a:r>
            <a:r>
              <a:rPr lang="sv-SE" dirty="0"/>
              <a:t> </a:t>
            </a:r>
            <a:r>
              <a:rPr lang="sv-SE" dirty="0" err="1"/>
              <a:t>behaviours</a:t>
            </a:r>
            <a:endParaRPr lang="sv-SE" dirty="0"/>
          </a:p>
          <a:p>
            <a:pPr lvl="1">
              <a:lnSpc>
                <a:spcPct val="150000"/>
              </a:lnSpc>
            </a:pPr>
            <a:r>
              <a:rPr lang="sv-SE" dirty="0"/>
              <a:t>And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..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CFFD62E-BA37-556D-B6BB-ACE75A540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5" name="Picture 4" descr="Fågel">
            <a:extLst>
              <a:ext uri="{FF2B5EF4-FFF2-40B4-BE49-F238E27FC236}">
                <a16:creationId xmlns:a16="http://schemas.microsoft.com/office/drawing/2014/main" id="{D07F055D-6613-F740-2CE4-26AD69F7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60016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elfin">
            <a:extLst>
              <a:ext uri="{FF2B5EF4-FFF2-40B4-BE49-F238E27FC236}">
                <a16:creationId xmlns:a16="http://schemas.microsoft.com/office/drawing/2014/main" id="{F87D8E59-6968-B875-91BE-5D430A98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2" y="2150490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gvinkyss">
            <a:extLst>
              <a:ext uri="{FF2B5EF4-FFF2-40B4-BE49-F238E27FC236}">
                <a16:creationId xmlns:a16="http://schemas.microsoft.com/office/drawing/2014/main" id="{2FF1ABCF-0362-462B-996B-E209FEDB0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6" y="2140966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ma">
            <a:extLst>
              <a:ext uri="{FF2B5EF4-FFF2-40B4-BE49-F238E27FC236}">
                <a16:creationId xmlns:a16="http://schemas.microsoft.com/office/drawing/2014/main" id="{C9A674FB-FAFD-CD7F-B376-6DCA3A6C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10" y="2140965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Yen-Diagram">
            <a:extLst>
              <a:ext uri="{FF2B5EF4-FFF2-40B4-BE49-F238E27FC236}">
                <a16:creationId xmlns:a16="http://schemas.microsoft.com/office/drawing/2014/main" id="{4D5A8BE0-DEA6-1523-209C-D5C03A66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205162"/>
            <a:ext cx="454065" cy="4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" descr="Vulkan">
            <a:extLst>
              <a:ext uri="{FF2B5EF4-FFF2-40B4-BE49-F238E27FC236}">
                <a16:creationId xmlns:a16="http://schemas.microsoft.com/office/drawing/2014/main" id="{13D44648-B189-CF86-227A-A9CFEE4C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10" y="3675417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Bil">
            <a:extLst>
              <a:ext uri="{FF2B5EF4-FFF2-40B4-BE49-F238E27FC236}">
                <a16:creationId xmlns:a16="http://schemas.microsoft.com/office/drawing/2014/main" id="{AB30A228-96FA-67DF-16A0-40D4F418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3" y="4161857"/>
            <a:ext cx="447676" cy="4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91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AC1C-7025-21DB-F2D6-C7C9BA6C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70C2-918D-0D4F-EB5F-3536D2018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GitHub</a:t>
            </a:r>
            <a:r>
              <a:rPr lang="sv-SE" dirty="0"/>
              <a:t>: </a:t>
            </a:r>
          </a:p>
          <a:p>
            <a:pPr lvl="1"/>
            <a:r>
              <a:rPr lang="sv-SE" dirty="0"/>
              <a:t>https://github.com/stefanlilja/pink_elephants.git</a:t>
            </a:r>
          </a:p>
          <a:p>
            <a:r>
              <a:rPr lang="sv-SE" dirty="0" err="1"/>
              <a:t>Dataset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https://www.datarepository.movebank.org/handle/10255/move.981</a:t>
            </a:r>
          </a:p>
          <a:p>
            <a:r>
              <a:rPr lang="sv-SE" dirty="0"/>
              <a:t>DBSCAN:</a:t>
            </a:r>
          </a:p>
          <a:p>
            <a:pPr lvl="1"/>
            <a:r>
              <a:rPr lang="sv-SE" dirty="0"/>
              <a:t>https://shritam.medium.com/how-dbscan-algorithm-works-2b5bef80fb3</a:t>
            </a:r>
          </a:p>
          <a:p>
            <a:r>
              <a:rPr lang="sv-SE" dirty="0"/>
              <a:t>VARMA:</a:t>
            </a:r>
          </a:p>
          <a:p>
            <a:pPr lvl="1"/>
            <a:r>
              <a:rPr lang="sv-SE" dirty="0"/>
              <a:t>https://www.statsmodels.org/dev/examples/notebooks/generated/statespace_varmax.html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1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lephant in wild">
            <a:extLst>
              <a:ext uri="{FF2B5EF4-FFF2-40B4-BE49-F238E27FC236}">
                <a16:creationId xmlns:a16="http://schemas.microsoft.com/office/drawing/2014/main" id="{9A63AC21-ED8E-9149-E2BE-BD1101D08C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55" y="266770"/>
            <a:ext cx="9486690" cy="6324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FD1F51C-66BA-6B33-56D5-973EEA87437C}"/>
              </a:ext>
            </a:extLst>
          </p:cNvPr>
          <p:cNvSpPr/>
          <p:nvPr/>
        </p:nvSpPr>
        <p:spPr>
          <a:xfrm>
            <a:off x="1554267" y="400050"/>
            <a:ext cx="3522558" cy="1009650"/>
          </a:xfrm>
          <a:prstGeom prst="wedgeEllipseCallout">
            <a:avLst>
              <a:gd name="adj1" fmla="val 83178"/>
              <a:gd name="adj2" fmla="val 4495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CA45A-96DF-F27B-C44E-30D26633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1240" y="266770"/>
            <a:ext cx="9486690" cy="801938"/>
          </a:xfrm>
        </p:spPr>
        <p:txBody>
          <a:bodyPr>
            <a:normAutofit fontScale="90000"/>
          </a:bodyPr>
          <a:lstStyle/>
          <a:p>
            <a:pPr algn="ctr"/>
            <a:r>
              <a:rPr lang="sv-SE" sz="8800" dirty="0"/>
              <a:t>Q&amp;A</a:t>
            </a:r>
            <a:br>
              <a:rPr lang="sv-SE" sz="8800" dirty="0"/>
            </a:br>
            <a:br>
              <a:rPr lang="sv-SE" sz="8800" dirty="0"/>
            </a:br>
            <a:endParaRPr lang="en-US" sz="8800" dirty="0"/>
          </a:p>
        </p:txBody>
      </p:sp>
      <p:pic>
        <p:nvPicPr>
          <p:cNvPr id="9" name="Picture 8" descr="yes&#10;">
            <a:extLst>
              <a:ext uri="{FF2B5EF4-FFF2-40B4-BE49-F238E27FC236}">
                <a16:creationId xmlns:a16="http://schemas.microsoft.com/office/drawing/2014/main" id="{E4EE45CE-744D-CD17-6A92-BB815D3D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550" flipH="1">
            <a:off x="9320851" y="2457608"/>
            <a:ext cx="413699" cy="30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8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D339-809E-7258-7762-B3B3C8F8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issue</a:t>
            </a:r>
            <a:r>
              <a:rPr lang="sv-SE" dirty="0"/>
              <a:t> - </a:t>
            </a:r>
            <a:r>
              <a:rPr lang="en-US" dirty="0"/>
              <a:t>sustainable eco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2837B-C678-6644-5229-29C63476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Endangered species</a:t>
            </a:r>
          </a:p>
          <a:p>
            <a:r>
              <a:rPr lang="en-US" dirty="0"/>
              <a:t>Track sick animal/animal in distress</a:t>
            </a:r>
          </a:p>
          <a:p>
            <a:r>
              <a:rPr lang="en-US" dirty="0"/>
              <a:t>Animal poaching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30CF18A3-51FA-FE8D-34FD-0981E9D0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2770249-1AD4-18AE-765B-1F5B0AD9763D}"/>
              </a:ext>
            </a:extLst>
          </p:cNvPr>
          <p:cNvSpPr/>
          <p:nvPr/>
        </p:nvSpPr>
        <p:spPr>
          <a:xfrm>
            <a:off x="5509549" y="4340506"/>
            <a:ext cx="5729469" cy="1258181"/>
          </a:xfrm>
          <a:prstGeom prst="cloudCallout">
            <a:avLst>
              <a:gd name="adj1" fmla="val 41586"/>
              <a:gd name="adj2" fmla="val 68650"/>
            </a:avLst>
          </a:prstGeom>
          <a:solidFill>
            <a:schemeClr val="bg2">
              <a:lumMod val="25000"/>
              <a:lumOff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According</a:t>
            </a:r>
            <a:r>
              <a:rPr lang="sv-SE" dirty="0"/>
              <a:t> IUCN, </a:t>
            </a:r>
            <a:r>
              <a:rPr lang="sv-SE" dirty="0" err="1"/>
              <a:t>about</a:t>
            </a:r>
            <a:r>
              <a:rPr lang="sv-SE" dirty="0"/>
              <a:t> 26,500 </a:t>
            </a:r>
            <a:r>
              <a:rPr lang="sv-SE" dirty="0" err="1"/>
              <a:t>endagered</a:t>
            </a:r>
            <a:r>
              <a:rPr lang="sv-SE" dirty="0"/>
              <a:t> species </a:t>
            </a:r>
            <a:r>
              <a:rPr lang="sv-SE" dirty="0" err="1"/>
              <a:t>exist</a:t>
            </a:r>
            <a:r>
              <a:rPr lang="sv-SE" dirty="0"/>
              <a:t> in just </a:t>
            </a:r>
            <a:r>
              <a:rPr lang="sv-SE" dirty="0" err="1"/>
              <a:t>Africa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DCD6A-4094-B67D-1A97-583193FF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02" y="5058435"/>
            <a:ext cx="332239" cy="3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2DBDC-647E-658C-7231-8358A9216E0F}"/>
              </a:ext>
            </a:extLst>
          </p:cNvPr>
          <p:cNvSpPr txBox="1"/>
          <p:nvPr/>
        </p:nvSpPr>
        <p:spPr>
          <a:xfrm>
            <a:off x="1587710" y="6488668"/>
            <a:ext cx="61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IUCN = </a:t>
            </a:r>
            <a:r>
              <a:rPr lang="sv-SE" dirty="0" err="1"/>
              <a:t>Int’l</a:t>
            </a:r>
            <a:r>
              <a:rPr lang="sv-SE" dirty="0"/>
              <a:t> Union for </a:t>
            </a:r>
            <a:r>
              <a:rPr lang="sv-SE" dirty="0" err="1"/>
              <a:t>Conservation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Nature</a:t>
            </a:r>
          </a:p>
        </p:txBody>
      </p:sp>
    </p:spTree>
    <p:extLst>
      <p:ext uri="{BB962C8B-B14F-4D97-AF65-F5344CB8AC3E}">
        <p14:creationId xmlns:p14="http://schemas.microsoft.com/office/powerpoint/2010/main" val="37642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02BB-AECC-4064-79CB-1BB54A24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Dataset</a:t>
            </a:r>
            <a:r>
              <a:rPr lang="sv-SE" dirty="0"/>
              <a:t> &amp; 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8397-44D9-8126-EB81-F25D3339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dataset</a:t>
            </a:r>
            <a:endParaRPr lang="sv-SE" dirty="0"/>
          </a:p>
          <a:p>
            <a:pPr lvl="1"/>
            <a:r>
              <a:rPr lang="sv-SE" dirty="0" err="1"/>
              <a:t>Loxodonta</a:t>
            </a:r>
            <a:r>
              <a:rPr lang="sv-SE" dirty="0"/>
              <a:t> </a:t>
            </a:r>
            <a:r>
              <a:rPr lang="sv-SE" dirty="0" err="1"/>
              <a:t>Africana</a:t>
            </a:r>
            <a:r>
              <a:rPr lang="sv-SE" dirty="0"/>
              <a:t>/</a:t>
            </a:r>
            <a:r>
              <a:rPr lang="sv-SE" dirty="0" err="1"/>
              <a:t>African</a:t>
            </a:r>
            <a:r>
              <a:rPr lang="sv-SE" dirty="0"/>
              <a:t> bush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Resides</a:t>
            </a:r>
            <a:r>
              <a:rPr lang="sv-SE" dirty="0"/>
              <a:t> </a:t>
            </a:r>
            <a:r>
              <a:rPr lang="sv-SE" dirty="0" err="1"/>
              <a:t>within</a:t>
            </a:r>
            <a:r>
              <a:rPr lang="sv-SE" dirty="0"/>
              <a:t> the Kruger </a:t>
            </a:r>
            <a:r>
              <a:rPr lang="sv-SE" dirty="0" err="1"/>
              <a:t>nat’l</a:t>
            </a:r>
            <a:r>
              <a:rPr lang="sv-SE" dirty="0"/>
              <a:t>. park</a:t>
            </a:r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09AA5E49-756D-C468-0446-769F36A0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4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4967-1959-2D85-790B-C5BDD4BB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">
            <a:extLst>
              <a:ext uri="{FF2B5EF4-FFF2-40B4-BE49-F238E27FC236}">
                <a16:creationId xmlns:a16="http://schemas.microsoft.com/office/drawing/2014/main" id="{2E8814C2-0457-21FB-6314-673C74C4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2" y="481221"/>
            <a:ext cx="10612002" cy="5895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yes&#10;">
            <a:extLst>
              <a:ext uri="{FF2B5EF4-FFF2-40B4-BE49-F238E27FC236}">
                <a16:creationId xmlns:a16="http://schemas.microsoft.com/office/drawing/2014/main" id="{D713E376-B73E-438E-6E01-9DB0FCBEB8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6281" y="6239882"/>
            <a:ext cx="259492" cy="188721"/>
          </a:xfrm>
          <a:prstGeom prst="rect">
            <a:avLst/>
          </a:prstGeom>
        </p:spPr>
      </p:pic>
      <p:pic>
        <p:nvPicPr>
          <p:cNvPr id="7" name="Picture 6" descr="yes&#10;">
            <a:extLst>
              <a:ext uri="{FF2B5EF4-FFF2-40B4-BE49-F238E27FC236}">
                <a16:creationId xmlns:a16="http://schemas.microsoft.com/office/drawing/2014/main" id="{29B37350-F53D-A3BC-5E06-15C3210D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6" y="393920"/>
            <a:ext cx="240078" cy="174602"/>
          </a:xfrm>
          <a:prstGeom prst="rect">
            <a:avLst/>
          </a:prstGeom>
        </p:spPr>
      </p:pic>
      <p:pic>
        <p:nvPicPr>
          <p:cNvPr id="12" name="Picture 11" descr="yes&#10;">
            <a:extLst>
              <a:ext uri="{FF2B5EF4-FFF2-40B4-BE49-F238E27FC236}">
                <a16:creationId xmlns:a16="http://schemas.microsoft.com/office/drawing/2014/main" id="{9B130A74-4ABB-85AC-77C0-0CAA36907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9600" flipH="1">
            <a:off x="10475984" y="5563786"/>
            <a:ext cx="240078" cy="174602"/>
          </a:xfrm>
          <a:prstGeom prst="rect">
            <a:avLst/>
          </a:prstGeom>
        </p:spPr>
      </p:pic>
      <p:pic>
        <p:nvPicPr>
          <p:cNvPr id="9" name="Graphic 8" descr="Africa with solid fill">
            <a:extLst>
              <a:ext uri="{FF2B5EF4-FFF2-40B4-BE49-F238E27FC236}">
                <a16:creationId xmlns:a16="http://schemas.microsoft.com/office/drawing/2014/main" id="{4A5DA96D-78A2-83FC-04DA-6DE73D823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2954" y="4453451"/>
            <a:ext cx="1923327" cy="1923327"/>
          </a:xfrm>
          <a:prstGeom prst="rect">
            <a:avLst/>
          </a:prstGeom>
        </p:spPr>
      </p:pic>
      <p:pic>
        <p:nvPicPr>
          <p:cNvPr id="11" name="Graphic 10" descr="Marker outline">
            <a:extLst>
              <a:ext uri="{FF2B5EF4-FFF2-40B4-BE49-F238E27FC236}">
                <a16:creationId xmlns:a16="http://schemas.microsoft.com/office/drawing/2014/main" id="{BC2541A1-3436-589D-14D3-817CF888B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63900" y="5732155"/>
            <a:ext cx="387865" cy="3878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4D088-FB08-3A6D-A611-55B7A290BF80}"/>
              </a:ext>
            </a:extLst>
          </p:cNvPr>
          <p:cNvSpPr txBox="1"/>
          <p:nvPr/>
        </p:nvSpPr>
        <p:spPr>
          <a:xfrm>
            <a:off x="3814937" y="2875001"/>
            <a:ext cx="5546711" cy="11079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sv-SE" sz="6600" dirty="0"/>
              <a:t>A </a:t>
            </a:r>
            <a:r>
              <a:rPr lang="sv-SE" sz="6600" dirty="0" err="1"/>
              <a:t>quick</a:t>
            </a:r>
            <a:r>
              <a:rPr lang="sv-SE" sz="6600" dirty="0"/>
              <a:t> demo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497906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564B-88CE-1ED4-3FBD-5DF19E3E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Our</a:t>
            </a:r>
            <a:r>
              <a:rPr lang="sv-SE" dirty="0"/>
              <a:t>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43F1-3F06-7A44-BFA1-16C71E21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developed</a:t>
            </a:r>
            <a:r>
              <a:rPr lang="sv-SE" dirty="0"/>
              <a:t> and </a:t>
            </a:r>
            <a:r>
              <a:rPr lang="sv-SE" dirty="0" err="1"/>
              <a:t>well-trained</a:t>
            </a:r>
            <a:r>
              <a:rPr lang="sv-SE" dirty="0"/>
              <a:t> AI-</a:t>
            </a:r>
            <a:r>
              <a:rPr lang="sv-SE" dirty="0" err="1"/>
              <a:t>product</a:t>
            </a:r>
            <a:endParaRPr lang="sv-SE" dirty="0"/>
          </a:p>
          <a:p>
            <a:pPr lvl="1"/>
            <a:r>
              <a:rPr lang="sv-SE" dirty="0" err="1"/>
              <a:t>Supported</a:t>
            </a:r>
            <a:r>
              <a:rPr lang="sv-SE" dirty="0"/>
              <a:t> by </a:t>
            </a:r>
            <a:r>
              <a:rPr lang="sv-SE" i="1" dirty="0"/>
              <a:t>TWO</a:t>
            </a:r>
            <a:r>
              <a:rPr lang="sv-SE" dirty="0"/>
              <a:t> </a:t>
            </a:r>
            <a:r>
              <a:rPr lang="sv-SE" dirty="0" err="1"/>
              <a:t>Machine</a:t>
            </a:r>
            <a:r>
              <a:rPr lang="sv-SE" dirty="0"/>
              <a:t> Learning </a:t>
            </a:r>
            <a:r>
              <a:rPr lang="sv-SE" dirty="0" err="1"/>
              <a:t>models</a:t>
            </a:r>
            <a:r>
              <a:rPr lang="sv-SE" dirty="0"/>
              <a:t> </a:t>
            </a:r>
          </a:p>
          <a:p>
            <a:pPr lvl="1"/>
            <a:r>
              <a:rPr lang="en-US" dirty="0"/>
              <a:t>Location</a:t>
            </a:r>
            <a:r>
              <a:rPr lang="sv-SE" dirty="0"/>
              <a:t> </a:t>
            </a:r>
            <a:r>
              <a:rPr lang="sv-SE" dirty="0" err="1"/>
              <a:t>tracking</a:t>
            </a:r>
            <a:r>
              <a:rPr lang="sv-SE" dirty="0"/>
              <a:t> and </a:t>
            </a:r>
            <a:r>
              <a:rPr lang="sv-SE" dirty="0" err="1"/>
              <a:t>visualization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elephants</a:t>
            </a:r>
            <a:endParaRPr lang="sv-SE" dirty="0"/>
          </a:p>
          <a:p>
            <a:pPr lvl="1"/>
            <a:r>
              <a:rPr lang="sv-SE" dirty="0" err="1"/>
              <a:t>Based</a:t>
            </a:r>
            <a:r>
              <a:rPr lang="sv-SE" dirty="0"/>
              <a:t> on </a:t>
            </a:r>
            <a:r>
              <a:rPr lang="sv-SE" dirty="0" err="1"/>
              <a:t>accurate</a:t>
            </a:r>
            <a:r>
              <a:rPr lang="sv-SE" dirty="0"/>
              <a:t> and </a:t>
            </a:r>
            <a:r>
              <a:rPr lang="sv-SE" dirty="0" err="1"/>
              <a:t>scientific</a:t>
            </a:r>
            <a:r>
              <a:rPr lang="sv-SE" dirty="0"/>
              <a:t> data</a:t>
            </a:r>
          </a:p>
          <a:p>
            <a:endParaRPr lang="en-US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D1734F47-2FC5-45F4-523D-A04B87BA5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1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D1D4-F1CF-0D70-D8AF-B29C1C62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Short demonstration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4CFD-663A-52FA-3B0A-96AE573C8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Groundbreaking</a:t>
            </a:r>
            <a:r>
              <a:rPr lang="sv-SE" dirty="0"/>
              <a:t> AI/ML-</a:t>
            </a:r>
            <a:r>
              <a:rPr lang="sv-SE" dirty="0" err="1"/>
              <a:t>models</a:t>
            </a:r>
            <a:endParaRPr lang="sv-SE" dirty="0"/>
          </a:p>
          <a:p>
            <a:pPr lvl="1"/>
            <a:r>
              <a:rPr lang="sv-SE" dirty="0"/>
              <a:t>DBSCAN </a:t>
            </a:r>
            <a:r>
              <a:rPr lang="sv-SE" dirty="0" err="1"/>
              <a:t>clustering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  <a:p>
            <a:pPr lvl="1"/>
            <a:r>
              <a:rPr lang="sv-SE" dirty="0"/>
              <a:t>VARMA </a:t>
            </a:r>
            <a:r>
              <a:rPr lang="sv-SE" dirty="0" err="1"/>
              <a:t>forecasting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en-SE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6A2C431-40C5-56BE-327A-5E44B2A61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C6E9-8954-ACAF-8A27-E7B3CC4B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DBSCAN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CE1D-6147-53C3-5877-8DED200D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</a:t>
            </a:r>
            <a:endParaRPr lang="sv-SE" dirty="0"/>
          </a:p>
          <a:p>
            <a:r>
              <a:rPr lang="sv-SE" dirty="0"/>
              <a:t>Three important concepts:</a:t>
            </a:r>
          </a:p>
          <a:p>
            <a:pPr lvl="1"/>
            <a:r>
              <a:rPr lang="sv-SE" dirty="0"/>
              <a:t>Core point</a:t>
            </a:r>
          </a:p>
          <a:p>
            <a:pPr lvl="1"/>
            <a:r>
              <a:rPr lang="sv-SE" dirty="0"/>
              <a:t>Border point </a:t>
            </a:r>
          </a:p>
          <a:p>
            <a:pPr lvl="1"/>
            <a:r>
              <a:rPr lang="sv-SE" dirty="0"/>
              <a:t>Noise point</a:t>
            </a:r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62A7D294-7501-1448-7B5E-28733B7E9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60" y="455362"/>
            <a:ext cx="224518" cy="163286"/>
          </a:xfrm>
          <a:prstGeom prst="rect">
            <a:avLst/>
          </a:prstGeom>
        </p:spPr>
      </p:pic>
      <p:pic>
        <p:nvPicPr>
          <p:cNvPr id="5" name="Picture 4" descr="yes&#10;">
            <a:extLst>
              <a:ext uri="{FF2B5EF4-FFF2-40B4-BE49-F238E27FC236}">
                <a16:creationId xmlns:a16="http://schemas.microsoft.com/office/drawing/2014/main" id="{48DD203F-E68A-D1EF-B788-A0E38E6B9B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43732"/>
            <a:ext cx="941698" cy="68487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1B55F1B-4124-9510-D260-545ED331F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5340" r="15327" b="7282"/>
          <a:stretch/>
        </p:blipFill>
        <p:spPr bwMode="auto">
          <a:xfrm>
            <a:off x="1634376" y="1182152"/>
            <a:ext cx="9180201" cy="505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3B93B3-B0C2-CDF5-856C-C2A503B3F7C4}"/>
              </a:ext>
            </a:extLst>
          </p:cNvPr>
          <p:cNvSpPr/>
          <p:nvPr/>
        </p:nvSpPr>
        <p:spPr>
          <a:xfrm>
            <a:off x="7565067" y="5029200"/>
            <a:ext cx="1584960" cy="3418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12B86D-6B19-86E7-A26D-040FF71ED299}"/>
              </a:ext>
            </a:extLst>
          </p:cNvPr>
          <p:cNvSpPr/>
          <p:nvPr/>
        </p:nvSpPr>
        <p:spPr>
          <a:xfrm>
            <a:off x="6561774" y="4155440"/>
            <a:ext cx="281933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C3A81-75FA-060D-38DA-B48F263DE67B}"/>
              </a:ext>
            </a:extLst>
          </p:cNvPr>
          <p:cNvSpPr/>
          <p:nvPr/>
        </p:nvSpPr>
        <p:spPr>
          <a:xfrm>
            <a:off x="5459428" y="4196080"/>
            <a:ext cx="185399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389690-2447-D9A7-5FEB-BB3C07BF549C}"/>
              </a:ext>
            </a:extLst>
          </p:cNvPr>
          <p:cNvSpPr/>
          <p:nvPr/>
        </p:nvSpPr>
        <p:spPr>
          <a:xfrm>
            <a:off x="3247067" y="5181600"/>
            <a:ext cx="1920240" cy="3418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1EC742-0658-9AE0-DA3C-E8C7AF17052A}"/>
              </a:ext>
            </a:extLst>
          </p:cNvPr>
          <p:cNvSpPr/>
          <p:nvPr/>
        </p:nvSpPr>
        <p:spPr>
          <a:xfrm>
            <a:off x="7016427" y="1621969"/>
            <a:ext cx="1717040" cy="341848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0477FB-56AF-690B-F985-69E797E95AD4}"/>
              </a:ext>
            </a:extLst>
          </p:cNvPr>
          <p:cNvSpPr/>
          <p:nvPr/>
        </p:nvSpPr>
        <p:spPr>
          <a:xfrm>
            <a:off x="6056851" y="2396565"/>
            <a:ext cx="185399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B00102-A0AB-EBBE-0F97-C153D6032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92" y="1315554"/>
            <a:ext cx="11865816" cy="42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92BA18-36E9-D6E6-030E-4899756D8415}"/>
              </a:ext>
            </a:extLst>
          </p:cNvPr>
          <p:cNvSpPr/>
          <p:nvPr/>
        </p:nvSpPr>
        <p:spPr>
          <a:xfrm>
            <a:off x="6417998" y="2736893"/>
            <a:ext cx="5384242" cy="26733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AE0661CF-FF38-0D2F-B8A4-F62C93EAC7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4075" y="5734107"/>
            <a:ext cx="941698" cy="6848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AE6801-D54C-376F-8996-DBC69FD7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39033"/>
            <a:ext cx="6609233" cy="778061"/>
          </a:xfrm>
        </p:spPr>
        <p:txBody>
          <a:bodyPr>
            <a:normAutofit fontScale="90000"/>
          </a:bodyPr>
          <a:lstStyle/>
          <a:p>
            <a:r>
              <a:rPr lang="sv-SE" dirty="0"/>
              <a:t>VARMA </a:t>
            </a:r>
            <a:r>
              <a:rPr lang="sv-SE" dirty="0" err="1"/>
              <a:t>Forecasting</a:t>
            </a:r>
            <a:br>
              <a:rPr lang="sv-SE" dirty="0"/>
            </a:br>
            <a:endParaRPr lang="en-US" sz="2400" b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0C2C79-6639-87D3-F3CD-3B1160A3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/>
          <a:lstStyle/>
          <a:p>
            <a:r>
              <a:rPr lang="en-US" dirty="0"/>
              <a:t>Vector – latitude, longitude (and temperature)</a:t>
            </a:r>
          </a:p>
          <a:p>
            <a:r>
              <a:rPr lang="en-US" dirty="0"/>
              <a:t>Autoregressive – line fitting</a:t>
            </a:r>
          </a:p>
          <a:p>
            <a:r>
              <a:rPr lang="en-US" dirty="0"/>
              <a:t>Moving Average – randomness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3E949-E758-EDC8-FC5A-BB291339F12A}"/>
              </a:ext>
            </a:extLst>
          </p:cNvPr>
          <p:cNvSpPr/>
          <p:nvPr/>
        </p:nvSpPr>
        <p:spPr>
          <a:xfrm>
            <a:off x="6748614" y="3295999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87634F-E834-88FC-1EBE-CF14A1411813}"/>
              </a:ext>
            </a:extLst>
          </p:cNvPr>
          <p:cNvSpPr/>
          <p:nvPr/>
        </p:nvSpPr>
        <p:spPr>
          <a:xfrm>
            <a:off x="7992552" y="2935057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8D0166-0981-D8B2-CCC0-058FAEADE4C5}"/>
              </a:ext>
            </a:extLst>
          </p:cNvPr>
          <p:cNvSpPr/>
          <p:nvPr/>
        </p:nvSpPr>
        <p:spPr>
          <a:xfrm>
            <a:off x="9020707" y="3380510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AC5D11-CBFA-3FF8-6BD5-7CD741E41879}"/>
              </a:ext>
            </a:extLst>
          </p:cNvPr>
          <p:cNvSpPr/>
          <p:nvPr/>
        </p:nvSpPr>
        <p:spPr>
          <a:xfrm>
            <a:off x="10093018" y="3943092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A6DDE5-3868-C07B-67FD-4D729B75C07A}"/>
              </a:ext>
            </a:extLst>
          </p:cNvPr>
          <p:cNvSpPr/>
          <p:nvPr/>
        </p:nvSpPr>
        <p:spPr>
          <a:xfrm>
            <a:off x="10959334" y="4372791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en-S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A36D50-8401-D74F-E7C0-EE92544294A5}"/>
              </a:ext>
            </a:extLst>
          </p:cNvPr>
          <p:cNvCxnSpPr>
            <a:cxnSpLocks/>
          </p:cNvCxnSpPr>
          <p:nvPr/>
        </p:nvCxnSpPr>
        <p:spPr>
          <a:xfrm>
            <a:off x="6605443" y="3132267"/>
            <a:ext cx="3487575" cy="9187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96C6097-8129-E087-E084-B63D8A7CE14E}"/>
              </a:ext>
            </a:extLst>
          </p:cNvPr>
          <p:cNvSpPr/>
          <p:nvPr/>
        </p:nvSpPr>
        <p:spPr>
          <a:xfrm>
            <a:off x="6758998" y="3301057"/>
            <a:ext cx="360000" cy="36000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1</a:t>
            </a:r>
            <a:endParaRPr lang="en-SE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48DDE2-2649-D525-3CC0-1B887FCB605F}"/>
              </a:ext>
            </a:extLst>
          </p:cNvPr>
          <p:cNvCxnSpPr>
            <a:cxnSpLocks/>
          </p:cNvCxnSpPr>
          <p:nvPr/>
        </p:nvCxnSpPr>
        <p:spPr>
          <a:xfrm>
            <a:off x="7884223" y="3020491"/>
            <a:ext cx="3092733" cy="14468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8BD2BF-EC86-BC70-4488-7B5B3B508928}"/>
              </a:ext>
            </a:extLst>
          </p:cNvPr>
          <p:cNvSpPr txBox="1"/>
          <p:nvPr/>
        </p:nvSpPr>
        <p:spPr>
          <a:xfrm>
            <a:off x="1587709" y="1078389"/>
            <a:ext cx="6296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>
                <a:solidFill>
                  <a:srgbClr val="FF0000"/>
                </a:solidFill>
              </a:rPr>
              <a:t>V</a:t>
            </a:r>
            <a:r>
              <a:rPr lang="sv-SE" sz="2400" dirty="0" err="1"/>
              <a:t>ector</a:t>
            </a:r>
            <a:r>
              <a:rPr lang="sv-SE" sz="2400" dirty="0"/>
              <a:t> </a:t>
            </a:r>
            <a:r>
              <a:rPr lang="sv-SE" sz="2400" dirty="0" err="1">
                <a:solidFill>
                  <a:srgbClr val="FF0000"/>
                </a:solidFill>
              </a:rPr>
              <a:t>A</a:t>
            </a:r>
            <a:r>
              <a:rPr lang="sv-SE" sz="2400" dirty="0" err="1"/>
              <a:t>uto</a:t>
            </a:r>
            <a:r>
              <a:rPr lang="sv-SE" sz="2400" dirty="0" err="1">
                <a:solidFill>
                  <a:srgbClr val="FF0000"/>
                </a:solidFill>
              </a:rPr>
              <a:t>R</a:t>
            </a:r>
            <a:r>
              <a:rPr lang="sv-SE" sz="2400" dirty="0" err="1"/>
              <a:t>egressive</a:t>
            </a:r>
            <a:r>
              <a:rPr lang="sv-SE" sz="2400" dirty="0"/>
              <a:t> </a:t>
            </a:r>
            <a:r>
              <a:rPr lang="sv-SE" sz="2400" dirty="0" err="1">
                <a:solidFill>
                  <a:srgbClr val="FF0000"/>
                </a:solidFill>
              </a:rPr>
              <a:t>M</a:t>
            </a:r>
            <a:r>
              <a:rPr lang="sv-SE" sz="2400" dirty="0" err="1"/>
              <a:t>oving</a:t>
            </a:r>
            <a:r>
              <a:rPr lang="sv-SE" sz="2400" dirty="0"/>
              <a:t> </a:t>
            </a:r>
            <a:r>
              <a:rPr lang="sv-SE" sz="2400" dirty="0" err="1">
                <a:solidFill>
                  <a:srgbClr val="FF0000"/>
                </a:solidFill>
              </a:rPr>
              <a:t>A</a:t>
            </a:r>
            <a:r>
              <a:rPr lang="sv-SE" sz="2400" dirty="0" err="1"/>
              <a:t>verage</a:t>
            </a:r>
            <a:br>
              <a:rPr lang="sv-SE" sz="2400" dirty="0"/>
            </a:br>
            <a:r>
              <a:rPr lang="sv-SE" sz="1800" b="0" dirty="0"/>
              <a:t>(</a:t>
            </a:r>
            <a:r>
              <a:rPr lang="sv-SE" sz="1800" b="0" dirty="0" err="1"/>
              <a:t>Available</a:t>
            </a:r>
            <a:r>
              <a:rPr lang="sv-SE" sz="1800" b="0" dirty="0"/>
              <a:t> in the </a:t>
            </a:r>
            <a:r>
              <a:rPr lang="sv-SE" sz="1800" b="0" i="1" dirty="0" err="1"/>
              <a:t>statsmodels</a:t>
            </a:r>
            <a:r>
              <a:rPr lang="sv-SE" sz="1800" b="0" dirty="0"/>
              <a:t> </a:t>
            </a:r>
            <a:r>
              <a:rPr lang="sv-SE" sz="1800" b="0" dirty="0" err="1"/>
              <a:t>package</a:t>
            </a:r>
            <a:r>
              <a:rPr lang="sv-SE" sz="1800" b="0" dirty="0"/>
              <a:t>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955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0" grpId="1" animBg="1"/>
      <p:bldP spid="12" grpId="0" animBg="1"/>
      <p:bldP spid="13" grpId="0" animBg="1"/>
      <p:bldP spid="14" grpId="0" animBg="1"/>
      <p:bldP spid="15" grpId="0" animBg="1"/>
      <p:bldP spid="20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106-7389-1A90-1503-24214D1A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Work</a:t>
            </a:r>
            <a:r>
              <a:rPr lang="sv-SE" dirty="0"/>
              <a:t> process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4E28E-610B-A486-B7A4-48872AFD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2336570"/>
          </a:xfrm>
        </p:spPr>
        <p:txBody>
          <a:bodyPr/>
          <a:lstStyle/>
          <a:p>
            <a:r>
              <a:rPr lang="sv-SE" dirty="0" err="1"/>
              <a:t>Agile-ish</a:t>
            </a:r>
            <a:endParaRPr lang="sv-SE" dirty="0"/>
          </a:p>
          <a:p>
            <a:pPr lvl="1"/>
            <a:r>
              <a:rPr lang="sv-SE" dirty="0" err="1"/>
              <a:t>Stand-up</a:t>
            </a:r>
            <a:r>
              <a:rPr lang="sv-SE" dirty="0"/>
              <a:t> + </a:t>
            </a:r>
            <a:r>
              <a:rPr lang="sv-SE" dirty="0" err="1"/>
              <a:t>backlog</a:t>
            </a:r>
            <a:r>
              <a:rPr lang="sv-SE" dirty="0"/>
              <a:t> + </a:t>
            </a:r>
            <a:r>
              <a:rPr lang="sv-SE" dirty="0" err="1"/>
              <a:t>reviews</a:t>
            </a:r>
            <a:endParaRPr lang="sv-SE" dirty="0"/>
          </a:p>
          <a:p>
            <a:pPr lvl="1"/>
            <a:r>
              <a:rPr lang="sv-SE" dirty="0"/>
              <a:t>Re-</a:t>
            </a:r>
            <a:r>
              <a:rPr lang="sv-SE" dirty="0" err="1"/>
              <a:t>prioritize</a:t>
            </a:r>
            <a:r>
              <a:rPr lang="sv-SE" dirty="0"/>
              <a:t> tasks and </a:t>
            </a:r>
            <a:r>
              <a:rPr lang="sv-SE" dirty="0" err="1"/>
              <a:t>goals</a:t>
            </a:r>
            <a:endParaRPr lang="sv-SE" dirty="0"/>
          </a:p>
          <a:p>
            <a:pPr lvl="1"/>
            <a:r>
              <a:rPr lang="sv-SE" dirty="0"/>
              <a:t>No </a:t>
            </a:r>
            <a:r>
              <a:rPr lang="sv-SE" dirty="0" err="1"/>
              <a:t>strict</a:t>
            </a:r>
            <a:r>
              <a:rPr lang="sv-SE" dirty="0"/>
              <a:t> </a:t>
            </a:r>
            <a:r>
              <a:rPr lang="sv-SE" dirty="0" err="1"/>
              <a:t>roles</a:t>
            </a:r>
            <a:endParaRPr lang="sv-SE" dirty="0"/>
          </a:p>
        </p:txBody>
      </p:sp>
      <p:pic>
        <p:nvPicPr>
          <p:cNvPr id="4" name="Picture 3" descr="yes&#10;">
            <a:extLst>
              <a:ext uri="{FF2B5EF4-FFF2-40B4-BE49-F238E27FC236}">
                <a16:creationId xmlns:a16="http://schemas.microsoft.com/office/drawing/2014/main" id="{8F21A6B4-81BF-67DF-9C46-8368C1B7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9" b="97340" l="1161" r="97679">
                        <a14:foregroundMark x1="5029" y1="41489" x2="4836" y2="43617"/>
                        <a14:foregroundMark x1="29787" y1="9574" x2="41586" y2="5319"/>
                        <a14:foregroundMark x1="41586" y1="5319" x2="44101" y2="7181"/>
                        <a14:foregroundMark x1="32495" y1="6117" x2="18956" y2="9574"/>
                        <a14:foregroundMark x1="18956" y1="9574" x2="4449" y2="31649"/>
                        <a14:foregroundMark x1="4449" y1="31649" x2="3675" y2="35638"/>
                        <a14:foregroundMark x1="1161" y1="47340" x2="1161" y2="47340"/>
                        <a14:foregroundMark x1="1354" y1="48936" x2="1354" y2="48936"/>
                        <a14:foregroundMark x1="1354" y1="48936" x2="6770" y2="47340"/>
                        <a14:foregroundMark x1="9091" y1="51330" x2="15861" y2="65691"/>
                        <a14:foregroundMark x1="15861" y1="65691" x2="14507" y2="80851"/>
                        <a14:foregroundMark x1="14507" y1="80851" x2="16248" y2="95213"/>
                        <a14:foregroundMark x1="16248" y1="95213" x2="27466" y2="97872"/>
                        <a14:foregroundMark x1="27466" y1="97872" x2="21470" y2="85904"/>
                        <a14:foregroundMark x1="21470" y1="85904" x2="15280" y2="85904"/>
                        <a14:foregroundMark x1="28046" y1="97606" x2="33462" y2="84309"/>
                        <a14:foregroundMark x1="33462" y1="84309" x2="32108" y2="72606"/>
                        <a14:foregroundMark x1="37718" y1="73936" x2="48549" y2="74734"/>
                        <a14:foregroundMark x1="53688" y1="5234" x2="69052" y2="2926"/>
                        <a14:foregroundMark x1="46035" y1="6383" x2="50414" y2="5725"/>
                        <a14:foregroundMark x1="69052" y1="2926" x2="89555" y2="11436"/>
                        <a14:foregroundMark x1="89555" y1="11436" x2="95358" y2="27394"/>
                        <a14:foregroundMark x1="95358" y1="27394" x2="96132" y2="37500"/>
                        <a14:foregroundMark x1="50870" y1="18085" x2="57447" y2="45213"/>
                        <a14:foregroundMark x1="57447" y1="45213" x2="67505" y2="45745"/>
                        <a14:foregroundMark x1="67505" y1="45745" x2="71760" y2="44681"/>
                        <a14:foregroundMark x1="97679" y1="40691" x2="95164" y2="57979"/>
                        <a14:foregroundMark x1="83153" y1="79521" x2="81818" y2="81915"/>
                        <a14:foregroundMark x1="83301" y1="79255" x2="83153" y2="79521"/>
                        <a14:foregroundMark x1="83467" y1="78958" x2="83301" y2="79255"/>
                        <a14:foregroundMark x1="95164" y1="57979" x2="86010" y2="74397"/>
                        <a14:foregroundMark x1="82585" y1="83272" x2="83172" y2="84309"/>
                        <a14:foregroundMark x1="82214" y1="82616" x2="82557" y2="83222"/>
                        <a14:foregroundMark x1="81818" y1="81915" x2="82104" y2="82421"/>
                        <a14:foregroundMark x1="84333" y1="84043" x2="75242" y2="91223"/>
                        <a14:foregroundMark x1="75242" y1="91223" x2="72340" y2="76596"/>
                        <a14:foregroundMark x1="72340" y1="76596" x2="75435" y2="71277"/>
                        <a14:foregroundMark x1="77950" y1="67021" x2="77950" y2="63830"/>
                        <a14:foregroundMark x1="67961" y1="72238" x2="66151" y2="74468"/>
                        <a14:foregroundMark x1="75435" y1="63032" x2="73386" y2="65556"/>
                        <a14:foregroundMark x1="66151" y1="74468" x2="65764" y2="75798"/>
                        <a14:foregroundMark x1="49903" y1="76064" x2="51257" y2="89894"/>
                        <a14:foregroundMark x1="51257" y1="89894" x2="61509" y2="96543"/>
                        <a14:foregroundMark x1="61509" y1="96543" x2="65957" y2="80585"/>
                        <a14:foregroundMark x1="65957" y1="80585" x2="65377" y2="77394"/>
                        <a14:foregroundMark x1="52829" y1="7088" x2="52998" y2="7181"/>
                        <a14:backgroundMark x1="69052" y1="71543" x2="71373" y2="68883"/>
                        <a14:backgroundMark x1="71373" y1="68883" x2="72921" y2="67021"/>
                        <a14:backgroundMark x1="69826" y1="70479" x2="69052" y2="71277"/>
                        <a14:backgroundMark x1="69052" y1="71277" x2="68665" y2="72606"/>
                        <a14:backgroundMark x1="83946" y1="78989" x2="85493" y2="77128"/>
                        <a14:backgroundMark x1="83559" y1="78723" x2="84913" y2="78191"/>
                        <a14:backgroundMark x1="83172" y1="79521" x2="83172" y2="79521"/>
                        <a14:backgroundMark x1="83559" y1="79255" x2="83559" y2="79255"/>
                        <a14:backgroundMark x1="50870" y1="4787" x2="53385" y2="5053"/>
                        <a14:backgroundMark x1="53385" y1="5053" x2="53772" y2="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5743732"/>
            <a:ext cx="941698" cy="6848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6360FD-7177-78A4-8070-5EE7166BF1EF}"/>
              </a:ext>
            </a:extLst>
          </p:cNvPr>
          <p:cNvSpPr txBox="1">
            <a:spLocks/>
          </p:cNvSpPr>
          <p:nvPr/>
        </p:nvSpPr>
        <p:spPr>
          <a:xfrm>
            <a:off x="1587710" y="3926443"/>
            <a:ext cx="9486690" cy="2336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528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404</Words>
  <Application>Microsoft Office PowerPoint</Application>
  <PresentationFormat>Widescreen</PresentationFormat>
  <Paragraphs>88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Google Sans</vt:lpstr>
      <vt:lpstr>Neue Haas Grotesk Text Pro</vt:lpstr>
      <vt:lpstr>InterweaveVTI</vt:lpstr>
      <vt:lpstr>Fantastic elephants and where to find them</vt:lpstr>
      <vt:lpstr>The issue - sustainable eco system </vt:lpstr>
      <vt:lpstr>Dataset &amp; Demo</vt:lpstr>
      <vt:lpstr>PowerPoint Presentation</vt:lpstr>
      <vt:lpstr>Our solution</vt:lpstr>
      <vt:lpstr>Short demonstration</vt:lpstr>
      <vt:lpstr>DBSCAN</vt:lpstr>
      <vt:lpstr>VARMA Forecasting </vt:lpstr>
      <vt:lpstr>Work process</vt:lpstr>
      <vt:lpstr>Challenges</vt:lpstr>
      <vt:lpstr>Future plans &amp; Alternatives</vt:lpstr>
      <vt:lpstr>References</vt:lpstr>
      <vt:lpstr>Q&amp;A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elephants and where to find them</dc:title>
  <dc:creator>Jinshu Pan</dc:creator>
  <cp:lastModifiedBy>Jinshu Pan</cp:lastModifiedBy>
  <cp:revision>20</cp:revision>
  <dcterms:created xsi:type="dcterms:W3CDTF">2023-02-10T09:39:26Z</dcterms:created>
  <dcterms:modified xsi:type="dcterms:W3CDTF">2023-02-16T12:55:48Z</dcterms:modified>
</cp:coreProperties>
</file>